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8"/>
  </p:notesMasterIdLst>
  <p:sldIdLst>
    <p:sldId id="267" r:id="rId4"/>
    <p:sldId id="262" r:id="rId5"/>
    <p:sldId id="263" r:id="rId6"/>
    <p:sldId id="269" r:id="rId7"/>
    <p:sldId id="272" r:id="rId8"/>
    <p:sldId id="271" r:id="rId9"/>
    <p:sldId id="277" r:id="rId10"/>
    <p:sldId id="273" r:id="rId11"/>
    <p:sldId id="274" r:id="rId12"/>
    <p:sldId id="275" r:id="rId13"/>
    <p:sldId id="278" r:id="rId14"/>
    <p:sldId id="276" r:id="rId15"/>
    <p:sldId id="270" r:id="rId16"/>
    <p:sldId id="268" r:id="rId17"/>
  </p:sldIdLst>
  <p:sldSz cx="12192000" cy="6858000"/>
  <p:notesSz cx="6858000" cy="9144000"/>
  <p:embeddedFontLst>
    <p:embeddedFont>
      <p:font typeface="Albertus Medium" panose="020E0602030304020304" pitchFamily="34" charset="0"/>
      <p:regular r:id="rId19"/>
    </p:embeddedFont>
    <p:embeddedFont>
      <p:font typeface="Bahnschrift Light" panose="020B0502040204020203" pitchFamily="3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SamsungOne 450C" panose="020B0506030303020204" charset="0"/>
      <p:regular r:id="rId25"/>
    </p:embeddedFont>
    <p:embeddedFont>
      <p:font typeface="SamsungOne 800C" panose="020B0906030303020204" charset="0"/>
      <p:bold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8C6B33-13F2-4419-961F-95FD0D529481}">
          <p14:sldIdLst>
            <p14:sldId id="267"/>
            <p14:sldId id="262"/>
            <p14:sldId id="263"/>
            <p14:sldId id="269"/>
            <p14:sldId id="272"/>
            <p14:sldId id="271"/>
            <p14:sldId id="277"/>
            <p14:sldId id="273"/>
            <p14:sldId id="274"/>
            <p14:sldId id="275"/>
            <p14:sldId id="278"/>
            <p14:sldId id="276"/>
            <p14:sldId id="270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dim" initials="V" lastIdx="3" clrIdx="0">
    <p:extLst>
      <p:ext uri="{19B8F6BF-5375-455C-9EA6-DF929625EA0E}">
        <p15:presenceInfo xmlns:p15="http://schemas.microsoft.com/office/powerpoint/2012/main" userId="Vad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712" autoAdjust="0"/>
  </p:normalViewPr>
  <p:slideViewPr>
    <p:cSldViewPr snapToGrid="0">
      <p:cViewPr varScale="1">
        <p:scale>
          <a:sx n="108" d="100"/>
          <a:sy n="108" d="100"/>
        </p:scale>
        <p:origin x="42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9:41:50.8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19:57:35.53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558 249,'-541'-241,"524"234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19:57:55.18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596 265,'-578'-257,"561"250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19:58:14.75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0 414,'915'-407,"-902"401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19:58:23.39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1 349,'769'-342,"-756"336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6T20:54:20.33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1 855,'3999'-850,"-3982"846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6T20:54:34.3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1 302,'730'-295,"-713"289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6T20:54:50.09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1,'863'121,"-844"-118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19:55:07.31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1 811,'3815'-811,"-3823"813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19:55:18.91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1 912,'4291'-912,"-4983"1059,859-182,-164 34,-8 2,-127 27,142-30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19:56:08.96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4092 870,'-4087'-869,"4083"868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19:56:15.21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2656 565,'-2637'-561,"2618"557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19:56:33.38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0,'748'159,"-1152"-245,393 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19:56:43.17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0,'933'198,"-993"-210,39 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19:57:00.36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675 0,'-660'141,"645"-138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19:57:06.29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618 0,'-599'127,"580"-123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customXml" Target="../ink/ink7.xml"/><Relationship Id="rId18" Type="http://schemas.openxmlformats.org/officeDocument/2006/relationships/image" Target="../media/image29.png"/><Relationship Id="rId26" Type="http://schemas.openxmlformats.org/officeDocument/2006/relationships/image" Target="../media/image33.png"/><Relationship Id="rId3" Type="http://schemas.openxmlformats.org/officeDocument/2006/relationships/customXml" Target="../ink/ink2.xml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26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2" Type="http://schemas.openxmlformats.org/officeDocument/2006/relationships/image" Target="../media/image21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customXml" Target="../ink/ink6.xml"/><Relationship Id="rId24" Type="http://schemas.openxmlformats.org/officeDocument/2006/relationships/image" Target="../media/image32.png"/><Relationship Id="rId32" Type="http://schemas.openxmlformats.org/officeDocument/2006/relationships/image" Target="../media/image36.png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34.png"/><Relationship Id="rId10" Type="http://schemas.openxmlformats.org/officeDocument/2006/relationships/image" Target="../media/image25.png"/><Relationship Id="rId19" Type="http://schemas.openxmlformats.org/officeDocument/2006/relationships/customXml" Target="../ink/ink10.xml"/><Relationship Id="rId31" Type="http://schemas.openxmlformats.org/officeDocument/2006/relationships/customXml" Target="../ink/ink16.xml"/><Relationship Id="rId4" Type="http://schemas.openxmlformats.org/officeDocument/2006/relationships/image" Target="../media/image22.png"/><Relationship Id="rId9" Type="http://schemas.openxmlformats.org/officeDocument/2006/relationships/customXml" Target="../ink/ink5.xml"/><Relationship Id="rId14" Type="http://schemas.openxmlformats.org/officeDocument/2006/relationships/image" Target="../media/image27.png"/><Relationship Id="rId22" Type="http://schemas.openxmlformats.org/officeDocument/2006/relationships/image" Target="../media/image31.png"/><Relationship Id="rId27" Type="http://schemas.openxmlformats.org/officeDocument/2006/relationships/customXml" Target="../ink/ink14.xml"/><Relationship Id="rId30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193.168.49.71:5000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4.png"/><Relationship Id="rId7" Type="http://schemas.openxmlformats.org/officeDocument/2006/relationships/customXml" Target="../ink/ink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847E7C5-2819-4509-A4A0-670563EDE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6F1437D-B8A8-4A28-AFD1-5D15373BF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55307DF-FD66-49B9-99FE-84A44E9AC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новости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3960DB-EA82-4A15-B16E-E801718BD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513" y="1131050"/>
            <a:ext cx="2545271" cy="53005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205749C3-9B2F-4CE0-891E-DED390343D14}"/>
                  </a:ext>
                </a:extLst>
              </p14:cNvPr>
              <p14:cNvContentPartPr/>
              <p14:nvPr/>
            </p14:nvContentPartPr>
            <p14:xfrm>
              <a:off x="6501564" y="2422145"/>
              <a:ext cx="1374120" cy="29232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205749C3-9B2F-4CE0-891E-DED390343D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92924" y="2413145"/>
                <a:ext cx="13917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01C04F7B-31C5-4D88-9814-7C881569F0CE}"/>
                  </a:ext>
                </a:extLst>
              </p14:cNvPr>
              <p14:cNvContentPartPr/>
              <p14:nvPr/>
            </p14:nvContentPartPr>
            <p14:xfrm>
              <a:off x="6587604" y="3413945"/>
              <a:ext cx="1545120" cy="32868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01C04F7B-31C5-4D88-9814-7C881569F0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78964" y="3404945"/>
                <a:ext cx="156276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91C3BEE3-EDB7-46AD-B48C-8F7EE193BE51}"/>
                  </a:ext>
                </a:extLst>
              </p14:cNvPr>
              <p14:cNvContentPartPr/>
              <p14:nvPr/>
            </p14:nvContentPartPr>
            <p14:xfrm>
              <a:off x="3567924" y="2457425"/>
              <a:ext cx="1473120" cy="3135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91C3BEE3-EDB7-46AD-B48C-8F7EE193BE5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59284" y="2448425"/>
                <a:ext cx="149076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B8C049AC-7D77-42A5-8B07-6536BE63CD26}"/>
                  </a:ext>
                </a:extLst>
              </p14:cNvPr>
              <p14:cNvContentPartPr/>
              <p14:nvPr/>
            </p14:nvContentPartPr>
            <p14:xfrm>
              <a:off x="3370284" y="1529705"/>
              <a:ext cx="956520" cy="20376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B8C049AC-7D77-42A5-8B07-6536BE63CD2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61284" y="1520705"/>
                <a:ext cx="9741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A7882439-3139-4C8F-9600-A4A32DA71DB9}"/>
                  </a:ext>
                </a:extLst>
              </p14:cNvPr>
              <p14:cNvContentPartPr/>
              <p14:nvPr/>
            </p14:nvContentPartPr>
            <p14:xfrm>
              <a:off x="6493644" y="2720585"/>
              <a:ext cx="269640" cy="5760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A7882439-3139-4C8F-9600-A4A32DA71D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84644" y="2711585"/>
                <a:ext cx="287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6020002A-671C-4BDE-8F31-8CF5AE43F7F9}"/>
                  </a:ext>
                </a:extLst>
              </p14:cNvPr>
              <p14:cNvContentPartPr/>
              <p14:nvPr/>
            </p14:nvContentPartPr>
            <p14:xfrm>
              <a:off x="6556284" y="3745505"/>
              <a:ext cx="336240" cy="7164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6020002A-671C-4BDE-8F31-8CF5AE43F7F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47644" y="3736505"/>
                <a:ext cx="35388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8B16044F-692C-4606-BF58-AC9C2A03087E}"/>
                  </a:ext>
                </a:extLst>
              </p14:cNvPr>
              <p14:cNvContentPartPr/>
              <p14:nvPr/>
            </p14:nvContentPartPr>
            <p14:xfrm>
              <a:off x="4805964" y="2780705"/>
              <a:ext cx="243360" cy="5184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8B16044F-692C-4606-BF58-AC9C2A03087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96964" y="2771705"/>
                <a:ext cx="2610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6C8E2F47-2163-4B5B-8904-34463F0FB783}"/>
                  </a:ext>
                </a:extLst>
              </p14:cNvPr>
              <p14:cNvContentPartPr/>
              <p14:nvPr/>
            </p14:nvContentPartPr>
            <p14:xfrm>
              <a:off x="4101804" y="1744985"/>
              <a:ext cx="222480" cy="4752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6C8E2F47-2163-4B5B-8904-34463F0FB78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92804" y="1735985"/>
                <a:ext cx="2401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ED5F5F07-D060-4C5B-9D29-5A69ACE37F09}"/>
                  </a:ext>
                </a:extLst>
              </p14:cNvPr>
              <p14:cNvContentPartPr/>
              <p14:nvPr/>
            </p14:nvContentPartPr>
            <p14:xfrm>
              <a:off x="4089924" y="1637345"/>
              <a:ext cx="200880" cy="8964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ED5F5F07-D060-4C5B-9D29-5A69ACE37F0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80924" y="1628705"/>
                <a:ext cx="2185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5FF75023-4A85-4F43-B8B7-F52713955CD5}"/>
                  </a:ext>
                </a:extLst>
              </p14:cNvPr>
              <p14:cNvContentPartPr/>
              <p14:nvPr/>
            </p14:nvContentPartPr>
            <p14:xfrm>
              <a:off x="4814964" y="2666585"/>
              <a:ext cx="214560" cy="9576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5FF75023-4A85-4F43-B8B7-F52713955CD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06324" y="2657945"/>
                <a:ext cx="23220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99CF6F6E-E6BB-4AB3-BD0B-242D709C33BF}"/>
                  </a:ext>
                </a:extLst>
              </p14:cNvPr>
              <p14:cNvContentPartPr/>
              <p14:nvPr/>
            </p14:nvContentPartPr>
            <p14:xfrm>
              <a:off x="6582564" y="3597185"/>
              <a:ext cx="334440" cy="14904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99CF6F6E-E6BB-4AB3-BD0B-242D709C33B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573564" y="3588545"/>
                <a:ext cx="3520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C0D18495-4A4B-4489-A466-5EBF4D7CFF84}"/>
                  </a:ext>
                </a:extLst>
              </p14:cNvPr>
              <p14:cNvContentPartPr/>
              <p14:nvPr/>
            </p14:nvContentPartPr>
            <p14:xfrm>
              <a:off x="6511284" y="2583065"/>
              <a:ext cx="282240" cy="12564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C0D18495-4A4B-4489-A466-5EBF4D7CFF8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502644" y="2574425"/>
                <a:ext cx="299880" cy="1432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B69CE431-5FB4-409F-86E9-28A689D83912}"/>
              </a:ext>
            </a:extLst>
          </p:cNvPr>
          <p:cNvSpPr txBox="1"/>
          <p:nvPr/>
        </p:nvSpPr>
        <p:spPr>
          <a:xfrm>
            <a:off x="7875684" y="2048979"/>
            <a:ext cx="367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Добавление фотографии из галереи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EA0A2A-E72E-4C66-8E0D-4D55701159C9}"/>
              </a:ext>
            </a:extLst>
          </p:cNvPr>
          <p:cNvSpPr txBox="1"/>
          <p:nvPr/>
        </p:nvSpPr>
        <p:spPr>
          <a:xfrm>
            <a:off x="8132724" y="3270350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Основной текст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E7431B-71A9-4524-9722-645529C411FD}"/>
              </a:ext>
            </a:extLst>
          </p:cNvPr>
          <p:cNvSpPr txBox="1"/>
          <p:nvPr/>
        </p:nvSpPr>
        <p:spPr>
          <a:xfrm>
            <a:off x="2610061" y="2272759"/>
            <a:ext cx="127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Снимок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8B76DD-AA22-4BDC-9953-87A39114F324}"/>
              </a:ext>
            </a:extLst>
          </p:cNvPr>
          <p:cNvSpPr txBox="1"/>
          <p:nvPr/>
        </p:nvSpPr>
        <p:spPr>
          <a:xfrm>
            <a:off x="2247076" y="1262253"/>
            <a:ext cx="1193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Заголовок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новости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59AFFF6F-4DCF-4643-B408-359DB7CF7594}"/>
                  </a:ext>
                </a:extLst>
              </p14:cNvPr>
              <p14:cNvContentPartPr/>
              <p14:nvPr/>
            </p14:nvContentPartPr>
            <p14:xfrm>
              <a:off x="6480324" y="1826705"/>
              <a:ext cx="1446480" cy="307800"/>
            </p14:xfrm>
          </p:contentPart>
        </mc:Choice>
        <mc:Fallback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59AFFF6F-4DCF-4643-B408-359DB7CF759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71684" y="1818065"/>
                <a:ext cx="1464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E34BC078-4882-4618-9F29-7868CF9A913E}"/>
                  </a:ext>
                </a:extLst>
              </p14:cNvPr>
              <p14:cNvContentPartPr/>
              <p14:nvPr/>
            </p14:nvContentPartPr>
            <p14:xfrm>
              <a:off x="6460164" y="2026145"/>
              <a:ext cx="269280" cy="109080"/>
            </p14:xfrm>
          </p:contentPart>
        </mc:Choice>
        <mc:Fallback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E34BC078-4882-4618-9F29-7868CF9A913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451524" y="2017505"/>
                <a:ext cx="28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7C7ADC0D-E249-4541-B265-344D5AB839E2}"/>
                  </a:ext>
                </a:extLst>
              </p14:cNvPr>
              <p14:cNvContentPartPr/>
              <p14:nvPr/>
            </p14:nvContentPartPr>
            <p14:xfrm>
              <a:off x="6435324" y="2147465"/>
              <a:ext cx="317880" cy="45000"/>
            </p14:xfrm>
          </p:contentPart>
        </mc:Choice>
        <mc:Fallback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7C7ADC0D-E249-4541-B265-344D5AB839E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426324" y="2138825"/>
                <a:ext cx="335520" cy="6264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E00E1B1-9461-4964-8CB9-701BF3DF7F91}"/>
              </a:ext>
            </a:extLst>
          </p:cNvPr>
          <p:cNvSpPr txBox="1"/>
          <p:nvPr/>
        </p:nvSpPr>
        <p:spPr>
          <a:xfrm>
            <a:off x="7875684" y="1550267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Выбор категории</a:t>
            </a:r>
          </a:p>
        </p:txBody>
      </p:sp>
    </p:spTree>
    <p:extLst>
      <p:ext uri="{BB962C8B-B14F-4D97-AF65-F5344CB8AC3E}">
        <p14:creationId xmlns:p14="http://schemas.microsoft.com/office/powerpoint/2010/main" val="4265674952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FCA43CD-A675-44DA-9CBC-8410E6537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C027505-F246-47BC-9A3D-0E131F10E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266694E-E50C-40CE-A838-10A100C2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Планы на будущие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A7096F-C93F-48D8-AF90-F131B5513E53}"/>
              </a:ext>
            </a:extLst>
          </p:cNvPr>
          <p:cNvSpPr txBox="1"/>
          <p:nvPr/>
        </p:nvSpPr>
        <p:spPr>
          <a:xfrm>
            <a:off x="838200" y="1438183"/>
            <a:ext cx="44299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Продолжить развитие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Создать временные токены взаимодействиям с 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android</a:t>
            </a:r>
            <a:endParaRPr lang="ru-RU" sz="28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Улучшать и дополнять функционал приложения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159805-4FFC-477D-B152-A520F436A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153" y="1438183"/>
            <a:ext cx="5425742" cy="330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38111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F4D5B49-ACCD-4D1F-ABA6-1B3B3C3E2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72C85A1-AE62-4DB6-B6D4-56DE1872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0528C4A-D61E-4BE3-9DCF-ED764296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01AC0C-5554-4E03-9434-CFECEBCDD37B}"/>
              </a:ext>
            </a:extLst>
          </p:cNvPr>
          <p:cNvSpPr txBox="1"/>
          <p:nvPr/>
        </p:nvSpPr>
        <p:spPr>
          <a:xfrm>
            <a:off x="838200" y="1490082"/>
            <a:ext cx="71143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Обретение новых навыков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Практическое применение полученных знаний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Получение плацдарма для дальнейшего развития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Нативное приложение социального блога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1E326BE-1070-4D18-871F-4BAA880E0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749" y="2975871"/>
            <a:ext cx="3332175" cy="325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92160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613273" cy="1299400"/>
          </a:xfrm>
        </p:spPr>
        <p:txBody>
          <a:bodyPr/>
          <a:lstStyle/>
          <a:p>
            <a:r>
              <a:rPr lang="ru-RU" dirty="0"/>
              <a:t>Ссылка на блог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146B82-AFEF-4092-A34F-EB066750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131" y="1164445"/>
            <a:ext cx="4101737" cy="3852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35E367-5361-4B3D-8DF8-30199727EEA4}"/>
              </a:ext>
            </a:extLst>
          </p:cNvPr>
          <p:cNvSpPr txBox="1"/>
          <p:nvPr/>
        </p:nvSpPr>
        <p:spPr>
          <a:xfrm>
            <a:off x="4720045" y="50172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http://193.168.49.71:5000/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695022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Социальный блог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lvl="1"/>
            <a:r>
              <a:rPr lang="ru-RU" dirty="0"/>
              <a:t>						</a:t>
            </a:r>
          </a:p>
          <a:p>
            <a:pPr lvl="1"/>
            <a:endParaRPr lang="ru-RU" dirty="0"/>
          </a:p>
          <a:p>
            <a:pPr lvl="1" algn="r"/>
            <a:r>
              <a:rPr lang="ru-RU" dirty="0"/>
              <a:t>						Выполнил </a:t>
            </a:r>
            <a:r>
              <a:rPr lang="en-US" dirty="0"/>
              <a:t>:</a:t>
            </a:r>
            <a:r>
              <a:rPr lang="ru-RU" dirty="0"/>
              <a:t>Телков Вадим Дмитриевич</a:t>
            </a:r>
            <a:endParaRPr lang="en-US" dirty="0"/>
          </a:p>
          <a:p>
            <a:pPr lvl="1" algn="r"/>
            <a:r>
              <a:rPr lang="en-US" dirty="0"/>
              <a:t>			</a:t>
            </a:r>
            <a:r>
              <a:rPr lang="ru-RU" dirty="0"/>
              <a:t>Куратор</a:t>
            </a:r>
            <a:r>
              <a:rPr lang="en-US" dirty="0"/>
              <a:t>: </a:t>
            </a:r>
            <a:r>
              <a:rPr lang="ru-RU" dirty="0"/>
              <a:t>Нужных Алексей </a:t>
            </a:r>
            <a:r>
              <a:rPr lang="ru-RU" dirty="0" err="1"/>
              <a:t>Васильеввич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Проблематика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E3B09B7-48E5-4E1F-AF89-E6CAB7823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891" y="961647"/>
            <a:ext cx="9572218" cy="493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9" y="390063"/>
            <a:ext cx="9230096" cy="1221023"/>
          </a:xfrm>
        </p:spPr>
        <p:txBody>
          <a:bodyPr/>
          <a:lstStyle/>
          <a:p>
            <a:r>
              <a:rPr lang="ru-RU" dirty="0"/>
              <a:t>Задачи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D6421C1-002C-4213-A33D-8E4404EDD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38" y="3776162"/>
            <a:ext cx="4425639" cy="25441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0B6F59-B575-4211-8A93-75224750A998}"/>
              </a:ext>
            </a:extLst>
          </p:cNvPr>
          <p:cNvSpPr txBox="1"/>
          <p:nvPr/>
        </p:nvSpPr>
        <p:spPr>
          <a:xfrm>
            <a:off x="1101558" y="1676850"/>
            <a:ext cx="742863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1)Регистрация и авторизация пользователей</a:t>
            </a:r>
          </a:p>
          <a:p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2)Получение новостей с сервера путём 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api-json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3)</a:t>
            </a:r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Разделение новостей по категориям</a:t>
            </a:r>
          </a:p>
          <a:p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4)Создание новостей пользователем</a:t>
            </a:r>
          </a:p>
        </p:txBody>
      </p:sp>
    </p:spTree>
    <p:extLst>
      <p:ext uri="{BB962C8B-B14F-4D97-AF65-F5344CB8AC3E}">
        <p14:creationId xmlns:p14="http://schemas.microsoft.com/office/powerpoint/2010/main" val="3650710928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Сетевое взаимодействие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D4861A-AA67-4CCF-A84A-0B30A4619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738" y="2952288"/>
            <a:ext cx="3429000" cy="3429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BA2E09-A092-4A6C-B683-32A845103D57}"/>
              </a:ext>
            </a:extLst>
          </p:cNvPr>
          <p:cNvSpPr txBox="1"/>
          <p:nvPr/>
        </p:nvSpPr>
        <p:spPr>
          <a:xfrm>
            <a:off x="863138" y="1557617"/>
            <a:ext cx="83776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Работа с сервером происходит по адресу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http://193.168.49.71:5000/</a:t>
            </a:r>
            <a:endParaRPr lang="en-US" sz="2000" b="1" dirty="0">
              <a:solidFill>
                <a:schemeClr val="bg2">
                  <a:lumMod val="10000"/>
                </a:schemeClr>
              </a:solidFill>
            </a:endParaRPr>
          </a:p>
          <a:p>
            <a:endParaRPr lang="ru-RU" sz="20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POST-</a:t>
            </a:r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запросы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:</a:t>
            </a:r>
          </a:p>
          <a:p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     регистрация - </a:t>
            </a:r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/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api/register</a:t>
            </a:r>
          </a:p>
          <a:p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     авторизация -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/api/login</a:t>
            </a:r>
          </a:p>
          <a:p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     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добавление новости </a:t>
            </a:r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- /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api/add</a:t>
            </a:r>
            <a:r>
              <a:rPr lang="ru-RU" sz="2000" b="1" dirty="0">
                <a:solidFill>
                  <a:schemeClr val="bg2">
                    <a:lumMod val="10000"/>
                  </a:schemeClr>
                </a:solidFill>
                <a:latin typeface="Bahnschrift Light" panose="020B0502040204020203" pitchFamily="34" charset="0"/>
              </a:rPr>
              <a:t>_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news</a:t>
            </a:r>
            <a:endParaRPr lang="ru-RU" sz="2000" b="1" dirty="0">
              <a:solidFill>
                <a:schemeClr val="bg2">
                  <a:lumMod val="10000"/>
                </a:schemeClr>
              </a:solidFill>
            </a:endParaRPr>
          </a:p>
          <a:p>
            <a:endParaRPr lang="ru-RU" sz="20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GET-</a:t>
            </a:r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запросы на сервер </a:t>
            </a:r>
          </a:p>
          <a:p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     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получение новостей </a:t>
            </a:r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– 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api/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</a:rPr>
              <a:t>news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Albertus Medium" panose="020E0602030304020304" pitchFamily="34" charset="0"/>
              </a:rPr>
              <a:t>_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</a:rPr>
              <a:t>category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/&lt;id&gt;</a:t>
            </a:r>
            <a:endParaRPr lang="ru-RU" sz="2000" b="1" dirty="0">
              <a:solidFill>
                <a:schemeClr val="bg2">
                  <a:lumMod val="10000"/>
                </a:schemeClr>
              </a:solidFill>
            </a:endParaRPr>
          </a:p>
          <a:p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626312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Используемые классы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05F1F1-A145-472E-93D3-86E153AE5AC7}"/>
              </a:ext>
            </a:extLst>
          </p:cNvPr>
          <p:cNvSpPr txBox="1"/>
          <p:nvPr/>
        </p:nvSpPr>
        <p:spPr>
          <a:xfrm>
            <a:off x="1293091" y="1413164"/>
            <a:ext cx="403027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2">
                    <a:lumMod val="10000"/>
                  </a:schemeClr>
                </a:solidFill>
              </a:rPr>
              <a:t>Классы-активности</a:t>
            </a: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2">
                    <a:lumMod val="10000"/>
                  </a:schemeClr>
                </a:solidFill>
              </a:rPr>
              <a:t>MainActivity</a:t>
            </a:r>
            <a:endParaRPr lang="en-US" sz="32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2">
                    <a:lumMod val="10000"/>
                  </a:schemeClr>
                </a:solidFill>
              </a:rPr>
              <a:t>LoginActivity</a:t>
            </a:r>
            <a:endParaRPr lang="en-US" sz="32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2">
                    <a:lumMod val="10000"/>
                  </a:schemeClr>
                </a:solidFill>
              </a:rPr>
              <a:t>RegistrationActivity</a:t>
            </a:r>
            <a:endParaRPr lang="en-US" sz="32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2">
                    <a:lumMod val="10000"/>
                  </a:schemeClr>
                </a:solidFill>
              </a:rPr>
              <a:t>CreateNewsActivity</a:t>
            </a:r>
            <a:endParaRPr lang="ru-RU" sz="3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C0293-86B2-49CB-9853-F2652FA76872}"/>
              </a:ext>
            </a:extLst>
          </p:cNvPr>
          <p:cNvSpPr txBox="1"/>
          <p:nvPr/>
        </p:nvSpPr>
        <p:spPr>
          <a:xfrm>
            <a:off x="5586421" y="1413164"/>
            <a:ext cx="53124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2">
                    <a:lumMod val="10000"/>
                  </a:schemeClr>
                </a:solidFill>
              </a:rPr>
              <a:t>Вспомогательные классы</a:t>
            </a: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:</a:t>
            </a:r>
            <a:endParaRPr lang="ru-RU" sz="32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News</a:t>
            </a:r>
            <a:endParaRPr lang="ru-RU" sz="32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2">
                    <a:lumMod val="10000"/>
                  </a:schemeClr>
                </a:solidFill>
              </a:rPr>
              <a:t>NewsAdapter</a:t>
            </a:r>
            <a:endParaRPr lang="en-US" sz="32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sz="1800" dirty="0">
              <a:solidFill>
                <a:schemeClr val="bg2">
                  <a:lumMod val="10000"/>
                </a:schemeClr>
              </a:solidFill>
            </a:endParaRPr>
          </a:p>
          <a:p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874412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8044F54-AD23-431D-A437-9F4E2F34C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FFA6725-4DED-4310-9DB0-A459ED0ED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A0931B5-AD37-4009-9C74-CC421783C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библиотеки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B2ABB-2722-4668-B7F3-404F773A8F47}"/>
              </a:ext>
            </a:extLst>
          </p:cNvPr>
          <p:cNvSpPr txBox="1"/>
          <p:nvPr/>
        </p:nvSpPr>
        <p:spPr>
          <a:xfrm>
            <a:off x="838200" y="1455938"/>
            <a:ext cx="516310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2">
                    <a:lumMod val="10000"/>
                  </a:schemeClr>
                </a:solidFill>
              </a:rPr>
              <a:t>JsonObjectRequest</a:t>
            </a:r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URL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2">
                    <a:lumMod val="10000"/>
                  </a:schemeClr>
                </a:solidFill>
              </a:rPr>
              <a:t>JSONException</a:t>
            </a:r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2">
                    <a:lumMod val="10000"/>
                  </a:schemeClr>
                </a:solidFill>
              </a:rPr>
              <a:t>RequestQueue</a:t>
            </a:r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Base64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42304C5-EA67-4BC6-87B0-0E7159F72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107" y="1455937"/>
            <a:ext cx="6104140" cy="339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7008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D7E58AE-FA35-4D05-B794-414C69AD5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D311327-B049-4792-91EA-2461F0449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D7841E0-B109-46AA-83FE-F7C7D2A40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Авторизация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C295D1-EDA8-4744-9EB6-01D7C64BB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11" y="1055802"/>
            <a:ext cx="2412525" cy="52696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48891F4-58C2-455D-BD20-A5375C215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81" r="4966"/>
          <a:stretch/>
        </p:blipFill>
        <p:spPr>
          <a:xfrm>
            <a:off x="3650672" y="3180982"/>
            <a:ext cx="1348510" cy="10193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71A3BA-0E0A-49A5-B19F-FC9721314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546" y="1053088"/>
            <a:ext cx="2531445" cy="530597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12BBA31-9561-4A18-859B-F894C1A00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804" y="3280158"/>
            <a:ext cx="1347333" cy="10181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E00AF86-7F8A-4C49-931A-648B38646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7056" y="1053088"/>
            <a:ext cx="2498329" cy="5272392"/>
          </a:xfrm>
          <a:prstGeom prst="rect">
            <a:avLst/>
          </a:prstGeom>
        </p:spPr>
      </p:pic>
      <p:sp>
        <p:nvSpPr>
          <p:cNvPr id="25" name="Овал 24">
            <a:extLst>
              <a:ext uri="{FF2B5EF4-FFF2-40B4-BE49-F238E27FC236}">
                <a16:creationId xmlns:a16="http://schemas.microsoft.com/office/drawing/2014/main" id="{73BB7EEF-A48C-4AC2-AA45-4E1017C8D908}"/>
              </a:ext>
            </a:extLst>
          </p:cNvPr>
          <p:cNvSpPr/>
          <p:nvPr/>
        </p:nvSpPr>
        <p:spPr>
          <a:xfrm>
            <a:off x="5780268" y="3974329"/>
            <a:ext cx="869914" cy="323949"/>
          </a:xfrm>
          <a:prstGeom prst="ellipse">
            <a:avLst/>
          </a:prstGeom>
          <a:solidFill>
            <a:srgbClr val="F6630D">
              <a:alpha val="5000"/>
            </a:srgbClr>
          </a:solidFill>
          <a:ln w="18000">
            <a:solidFill>
              <a:srgbClr val="F663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6630D"/>
              </a:solidFill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DB8B8BC1-FB56-46BE-9F18-80C653A58D47}"/>
              </a:ext>
            </a:extLst>
          </p:cNvPr>
          <p:cNvSpPr/>
          <p:nvPr/>
        </p:nvSpPr>
        <p:spPr>
          <a:xfrm>
            <a:off x="9376107" y="5405042"/>
            <a:ext cx="1440000" cy="540000"/>
          </a:xfrm>
          <a:prstGeom prst="ellipse">
            <a:avLst/>
          </a:prstGeom>
          <a:solidFill>
            <a:srgbClr val="F6630D">
              <a:alpha val="5000"/>
            </a:srgbClr>
          </a:solidFill>
          <a:ln w="18000">
            <a:solidFill>
              <a:srgbClr val="F663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6630D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45329E63-7F35-43D1-94CF-F98B51D31532}"/>
                  </a:ext>
                </a:extLst>
              </p14:cNvPr>
              <p14:cNvContentPartPr/>
              <p14:nvPr/>
            </p14:nvContentPartPr>
            <p14:xfrm>
              <a:off x="10556964" y="4978145"/>
              <a:ext cx="360" cy="36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45329E63-7F35-43D1-94CF-F98B51D3153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47964" y="496914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654013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F8D7E34-E3D6-4D14-BB32-98F1BDE2A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C43211A-BF9A-404C-ADC0-B15B91263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4F30A30-6DE1-42E7-9C2A-95524050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Лента новостей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0CE53E-8079-499A-9298-06E339BDB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67" y="1055802"/>
            <a:ext cx="2461866" cy="530054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1B2183-26B4-453F-97BC-AAD508467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635" y="1055802"/>
            <a:ext cx="2546585" cy="530054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7A24B7-DD00-4BB4-8450-99D15CD34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733" y="2919940"/>
            <a:ext cx="1347333" cy="10181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96A452-76CB-4A26-967E-0AF1E3B35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527" y="1052370"/>
            <a:ext cx="2456901" cy="530398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B3F20F3-2473-4380-B63A-F11FB3BFE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302" y="2919940"/>
            <a:ext cx="1347333" cy="1018120"/>
          </a:xfrm>
          <a:prstGeom prst="rect">
            <a:avLst/>
          </a:prstGeom>
        </p:spPr>
      </p:pic>
      <p:sp>
        <p:nvSpPr>
          <p:cNvPr id="12" name="Овал 11">
            <a:extLst>
              <a:ext uri="{FF2B5EF4-FFF2-40B4-BE49-F238E27FC236}">
                <a16:creationId xmlns:a16="http://schemas.microsoft.com/office/drawing/2014/main" id="{252F416E-8629-43C4-A1C0-4E82C4A836E9}"/>
              </a:ext>
            </a:extLst>
          </p:cNvPr>
          <p:cNvSpPr/>
          <p:nvPr/>
        </p:nvSpPr>
        <p:spPr>
          <a:xfrm>
            <a:off x="4723653" y="1383047"/>
            <a:ext cx="1080000" cy="360000"/>
          </a:xfrm>
          <a:prstGeom prst="ellipse">
            <a:avLst/>
          </a:prstGeom>
          <a:solidFill>
            <a:srgbClr val="F6630D">
              <a:alpha val="5000"/>
            </a:srgbClr>
          </a:solidFill>
          <a:ln w="18000">
            <a:solidFill>
              <a:srgbClr val="F663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663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056601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211</Words>
  <Application>Microsoft Office PowerPoint</Application>
  <PresentationFormat>Широкоэкранный</PresentationFormat>
  <Paragraphs>80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14</vt:i4>
      </vt:variant>
    </vt:vector>
  </HeadingPairs>
  <TitlesOfParts>
    <vt:vector size="23" baseType="lpstr">
      <vt:lpstr>SamsungOne 800C</vt:lpstr>
      <vt:lpstr>Bahnschrift Light</vt:lpstr>
      <vt:lpstr>SamsungOne 450C</vt:lpstr>
      <vt:lpstr>Albertus Medium</vt:lpstr>
      <vt:lpstr>Calibri</vt:lpstr>
      <vt:lpstr>Arial</vt:lpstr>
      <vt:lpstr>Samsung IT School White</vt:lpstr>
      <vt:lpstr>Samsung IT School En</vt:lpstr>
      <vt:lpstr>Samsung IT School White En</vt:lpstr>
      <vt:lpstr>Презентация PowerPoint</vt:lpstr>
      <vt:lpstr>Социальный блог</vt:lpstr>
      <vt:lpstr>Проблематика</vt:lpstr>
      <vt:lpstr>Задачи</vt:lpstr>
      <vt:lpstr>Сетевое взаимодействие</vt:lpstr>
      <vt:lpstr>Используемые классы</vt:lpstr>
      <vt:lpstr>Используемые библиотеки</vt:lpstr>
      <vt:lpstr>Авторизация</vt:lpstr>
      <vt:lpstr>Лента новостей</vt:lpstr>
      <vt:lpstr>Добавление новости</vt:lpstr>
      <vt:lpstr>Планы на будущие </vt:lpstr>
      <vt:lpstr>Вывод</vt:lpstr>
      <vt:lpstr>Ссылка на блог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Vadim</cp:lastModifiedBy>
  <cp:revision>38</cp:revision>
  <dcterms:created xsi:type="dcterms:W3CDTF">2020-05-25T08:37:09Z</dcterms:created>
  <dcterms:modified xsi:type="dcterms:W3CDTF">2023-05-26T21:47:44Z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